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576D5-978D-48C0-9EF7-A116D55A4EF2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E7805B5-B79B-4CF4-B51D-5FC90962207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576D5-978D-48C0-9EF7-A116D55A4EF2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805B5-B79B-4CF4-B51D-5FC909622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576D5-978D-48C0-9EF7-A116D55A4EF2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805B5-B79B-4CF4-B51D-5FC909622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576D5-978D-48C0-9EF7-A116D55A4EF2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805B5-B79B-4CF4-B51D-5FC909622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576D5-978D-48C0-9EF7-A116D55A4EF2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805B5-B79B-4CF4-B51D-5FC90962207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576D5-978D-48C0-9EF7-A116D55A4EF2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805B5-B79B-4CF4-B51D-5FC909622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576D5-978D-48C0-9EF7-A116D55A4EF2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805B5-B79B-4CF4-B51D-5FC909622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576D5-978D-48C0-9EF7-A116D55A4EF2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805B5-B79B-4CF4-B51D-5FC909622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576D5-978D-48C0-9EF7-A116D55A4EF2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805B5-B79B-4CF4-B51D-5FC909622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576D5-978D-48C0-9EF7-A116D55A4EF2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805B5-B79B-4CF4-B51D-5FC9096220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576D5-978D-48C0-9EF7-A116D55A4EF2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805B5-B79B-4CF4-B51D-5FC90962207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05576D5-978D-48C0-9EF7-A116D55A4EF2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E7805B5-B79B-4CF4-B51D-5FC90962207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Tissues, glands and membranes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7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Connective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Categorized by physical properties</a:t>
            </a:r>
          </a:p>
          <a:p>
            <a:r>
              <a:rPr lang="en-US" dirty="0">
                <a:solidFill>
                  <a:srgbClr val="000000"/>
                </a:solidFill>
              </a:rPr>
              <a:t>Circulating connective tissue</a:t>
            </a:r>
          </a:p>
          <a:p>
            <a:r>
              <a:rPr lang="en-US" dirty="0">
                <a:solidFill>
                  <a:srgbClr val="000000"/>
                </a:solidFill>
              </a:rPr>
              <a:t>Generalized connective tissue</a:t>
            </a:r>
          </a:p>
          <a:p>
            <a:r>
              <a:rPr lang="en-US" dirty="0">
                <a:solidFill>
                  <a:srgbClr val="000000"/>
                </a:solidFill>
              </a:rPr>
              <a:t>Structural connective tissue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511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Generalized connective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Two forms</a:t>
            </a:r>
          </a:p>
          <a:p>
            <a:r>
              <a:rPr lang="en-US" dirty="0">
                <a:solidFill>
                  <a:srgbClr val="000000"/>
                </a:solidFill>
              </a:rPr>
              <a:t>Loose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Areolar tissue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Adipose tissue</a:t>
            </a:r>
          </a:p>
          <a:p>
            <a:r>
              <a:rPr lang="en-US" dirty="0">
                <a:solidFill>
                  <a:srgbClr val="000000"/>
                </a:solidFill>
              </a:rPr>
              <a:t>Dense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Irregular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Regular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Elastic</a:t>
            </a:r>
          </a:p>
          <a:p>
            <a:pPr marL="411480" lvl="1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258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Loose </a:t>
            </a:r>
            <a:r>
              <a:rPr lang="en-US" dirty="0" err="1" smtClean="0"/>
              <a:t>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52600"/>
            <a:ext cx="4572000" cy="4373563"/>
          </a:xfrm>
        </p:spPr>
        <p:txBody>
          <a:bodyPr/>
          <a:lstStyle/>
          <a:p>
            <a:r>
              <a:rPr lang="en-US" dirty="0" smtClean="0"/>
              <a:t>Areolar- surrounds organs  and vessels</a:t>
            </a:r>
          </a:p>
          <a:p>
            <a:r>
              <a:rPr lang="en-US" dirty="0" smtClean="0"/>
              <a:t>Adipose- stores fat</a:t>
            </a:r>
            <a:endParaRPr lang="en-US" dirty="0"/>
          </a:p>
        </p:txBody>
      </p:sp>
      <p:pic>
        <p:nvPicPr>
          <p:cNvPr id="6" name="Picture 7" descr="E:\Projects\IRCD\Cohen 9e\Images for PPTs\Resized\11264.fig04.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828800"/>
            <a:ext cx="3021569" cy="4373563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86368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Dense 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Types of dense connective tissue</a:t>
            </a:r>
          </a:p>
          <a:p>
            <a:r>
              <a:rPr lang="en-US" dirty="0">
                <a:solidFill>
                  <a:srgbClr val="000000"/>
                </a:solidFill>
              </a:rPr>
              <a:t>Irregular; mostly collagenous fibers in random arrangement. Examples: membranes, capsules</a:t>
            </a:r>
          </a:p>
          <a:p>
            <a:r>
              <a:rPr lang="en-US" dirty="0">
                <a:solidFill>
                  <a:srgbClr val="000000"/>
                </a:solidFill>
              </a:rPr>
              <a:t>Regular; mostly collagenous fibers in parallel alignment. Examples: tendons, ligaments</a:t>
            </a:r>
          </a:p>
          <a:p>
            <a:r>
              <a:rPr lang="en-US" dirty="0">
                <a:solidFill>
                  <a:srgbClr val="000000"/>
                </a:solidFill>
              </a:rPr>
              <a:t>Elastic; elastic fibers. Examples: vocal cords, blood vessel walls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770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Cartilage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Hyaline cartilage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Fibrocartilage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Elastic cartilage</a:t>
            </a:r>
          </a:p>
          <a:p>
            <a:r>
              <a:rPr lang="en-US" dirty="0">
                <a:solidFill>
                  <a:srgbClr val="000000"/>
                </a:solidFill>
              </a:rPr>
              <a:t>Bone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Osseous tissue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Bone marrow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783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</a:t>
            </a:r>
            <a:r>
              <a:rPr lang="en-US" dirty="0" err="1" smtClean="0"/>
              <a:t>ct</a:t>
            </a:r>
            <a:endParaRPr lang="en-US" dirty="0"/>
          </a:p>
        </p:txBody>
      </p:sp>
      <p:pic>
        <p:nvPicPr>
          <p:cNvPr id="4" name="Picture 6" descr="E:\Projects\IRCD\Cohen 9e\Images for PPTs\Resized\11264.fig04.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569" y="1752600"/>
            <a:ext cx="4542862" cy="4373563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20954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Muscle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Types of muscle </a:t>
            </a:r>
            <a:r>
              <a:rPr lang="en-US" dirty="0" smtClean="0">
                <a:solidFill>
                  <a:srgbClr val="000000"/>
                </a:solidFill>
              </a:rPr>
              <a:t>tissue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Smooth-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	</a:t>
            </a:r>
            <a:r>
              <a:rPr lang="en-US" dirty="0" smtClean="0">
                <a:solidFill>
                  <a:srgbClr val="000000"/>
                </a:solidFill>
              </a:rPr>
              <a:t>- involuntary muscle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	- non striated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	-lines hollow organs (small intestine </a:t>
            </a:r>
            <a:r>
              <a:rPr lang="en-US" dirty="0" err="1" smtClean="0">
                <a:solidFill>
                  <a:srgbClr val="000000"/>
                </a:solidFill>
              </a:rPr>
              <a:t>etc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Skeletal muscle</a:t>
            </a:r>
            <a:endParaRPr lang="en-US" b="1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Voluntary muscle</a:t>
            </a:r>
          </a:p>
          <a:p>
            <a:pPr lvl="1"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Striated </a:t>
            </a:r>
            <a:r>
              <a:rPr lang="en-US" dirty="0" smtClean="0">
                <a:solidFill>
                  <a:srgbClr val="000000"/>
                </a:solidFill>
              </a:rPr>
              <a:t>muscle</a:t>
            </a: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Cardiac muscle (myocardium)</a:t>
            </a:r>
          </a:p>
          <a:p>
            <a:pPr lvl="1"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Involuntary muscle</a:t>
            </a:r>
          </a:p>
          <a:p>
            <a:pPr lvl="1"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Intercalated disks</a:t>
            </a:r>
          </a:p>
          <a:p>
            <a:pPr lvl="1"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Smooth muscle (visceral muscle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lvl="1">
              <a:lnSpc>
                <a:spcPct val="8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9930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Muscle tissue</a:t>
            </a:r>
            <a:endParaRPr lang="en-US" dirty="0"/>
          </a:p>
        </p:txBody>
      </p:sp>
      <p:pic>
        <p:nvPicPr>
          <p:cNvPr id="4" name="Picture 6" descr="E:\Projects\IRCD\Cohen 9e\Images for PPTs\Resized\11264.fig04.0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507" y="1752600"/>
            <a:ext cx="3056985" cy="4373563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6091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Nervous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Body’s communication system is made of nervous tissue</a:t>
            </a:r>
          </a:p>
          <a:p>
            <a:r>
              <a:rPr lang="en-US" dirty="0">
                <a:solidFill>
                  <a:srgbClr val="000000"/>
                </a:solidFill>
              </a:rPr>
              <a:t>Brain</a:t>
            </a:r>
          </a:p>
          <a:p>
            <a:r>
              <a:rPr lang="en-US" dirty="0">
                <a:solidFill>
                  <a:srgbClr val="000000"/>
                </a:solidFill>
              </a:rPr>
              <a:t>Nerves</a:t>
            </a:r>
          </a:p>
          <a:p>
            <a:r>
              <a:rPr lang="en-US" dirty="0">
                <a:solidFill>
                  <a:srgbClr val="000000"/>
                </a:solidFill>
              </a:rPr>
              <a:t>Spinal cord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0142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Nervous tissue</a:t>
            </a:r>
            <a:endParaRPr lang="en-US" dirty="0"/>
          </a:p>
        </p:txBody>
      </p:sp>
      <p:pic>
        <p:nvPicPr>
          <p:cNvPr id="4" name="Picture 7" descr="E:\Projects\IRCD\Cohen 9e\Images for PPTs\Resized\11264.fig04.0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647" y="1752600"/>
            <a:ext cx="3872705" cy="4373563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624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Histology is the study of tissues</a:t>
            </a:r>
          </a:p>
          <a:p>
            <a:endParaRPr lang="en-US" dirty="0"/>
          </a:p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Four main groups of tissues</a:t>
            </a:r>
          </a:p>
          <a:p>
            <a:r>
              <a:rPr lang="en-US" dirty="0">
                <a:solidFill>
                  <a:srgbClr val="000000"/>
                </a:solidFill>
              </a:rPr>
              <a:t>Epithelial </a:t>
            </a:r>
          </a:p>
          <a:p>
            <a:r>
              <a:rPr lang="en-US" dirty="0">
                <a:solidFill>
                  <a:srgbClr val="000000"/>
                </a:solidFill>
              </a:rPr>
              <a:t>Connective </a:t>
            </a:r>
          </a:p>
          <a:p>
            <a:r>
              <a:rPr lang="en-US" dirty="0">
                <a:solidFill>
                  <a:srgbClr val="000000"/>
                </a:solidFill>
              </a:rPr>
              <a:t>Muscle </a:t>
            </a:r>
          </a:p>
          <a:p>
            <a:r>
              <a:rPr lang="en-US" dirty="0">
                <a:solidFill>
                  <a:srgbClr val="000000"/>
                </a:solidFill>
              </a:rPr>
              <a:t>Nervous tissue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3808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Basic unit of nervous tissue </a:t>
            </a:r>
          </a:p>
          <a:p>
            <a:r>
              <a:rPr lang="en-US" dirty="0">
                <a:solidFill>
                  <a:srgbClr val="000000"/>
                </a:solidFill>
              </a:rPr>
              <a:t>Nerve cell body</a:t>
            </a:r>
          </a:p>
          <a:p>
            <a:r>
              <a:rPr lang="en-US" dirty="0">
                <a:solidFill>
                  <a:srgbClr val="000000"/>
                </a:solidFill>
              </a:rPr>
              <a:t>Fibers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Dendrite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Axon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Nerve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428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neuroglia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Protect neurons</a:t>
            </a:r>
          </a:p>
          <a:p>
            <a:r>
              <a:rPr lang="en-US" dirty="0" smtClean="0"/>
              <a:t>Form myelin sheath around neurons to speed up impulses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960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membranes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Thin sheets of tissue</a:t>
            </a:r>
          </a:p>
          <a:p>
            <a:r>
              <a:rPr lang="en-US" dirty="0">
                <a:solidFill>
                  <a:srgbClr val="000000"/>
                </a:solidFill>
              </a:rPr>
              <a:t>Cover a surface</a:t>
            </a:r>
          </a:p>
          <a:p>
            <a:r>
              <a:rPr lang="en-US" dirty="0">
                <a:solidFill>
                  <a:srgbClr val="000000"/>
                </a:solidFill>
              </a:rPr>
              <a:t>Serve as a divider</a:t>
            </a:r>
          </a:p>
          <a:p>
            <a:r>
              <a:rPr lang="en-US" dirty="0">
                <a:solidFill>
                  <a:srgbClr val="000000"/>
                </a:solidFill>
              </a:rPr>
              <a:t>Line a hollow organ or body cavity</a:t>
            </a:r>
          </a:p>
          <a:p>
            <a:r>
              <a:rPr lang="en-US" dirty="0">
                <a:solidFill>
                  <a:srgbClr val="000000"/>
                </a:solidFill>
              </a:rPr>
              <a:t>Anchor an organ</a:t>
            </a:r>
          </a:p>
          <a:p>
            <a:r>
              <a:rPr lang="en-US" dirty="0">
                <a:solidFill>
                  <a:srgbClr val="000000"/>
                </a:solidFill>
              </a:rPr>
              <a:t>Contain cells that secrete lubricants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5412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Epithelial membranes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Several types</a:t>
            </a:r>
          </a:p>
          <a:p>
            <a:r>
              <a:rPr lang="en-US" dirty="0">
                <a:solidFill>
                  <a:srgbClr val="000000"/>
                </a:solidFill>
              </a:rPr>
              <a:t>Serous</a:t>
            </a:r>
          </a:p>
          <a:p>
            <a:r>
              <a:rPr lang="en-US" dirty="0">
                <a:solidFill>
                  <a:srgbClr val="000000"/>
                </a:solidFill>
              </a:rPr>
              <a:t>Mucous</a:t>
            </a:r>
          </a:p>
          <a:p>
            <a:r>
              <a:rPr lang="en-US" dirty="0">
                <a:solidFill>
                  <a:srgbClr val="000000"/>
                </a:solidFill>
              </a:rPr>
              <a:t>Cutaneous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8142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Serous membranes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Three types of serous membranes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Pleurae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Serous pericardium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Peritoneum</a:t>
            </a:r>
          </a:p>
          <a:p>
            <a:pPr>
              <a:lnSpc>
                <a:spcPct val="8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Organization of the serous membrane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Parietal layer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Visceral layer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1611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8600"/>
            <a:ext cx="4605065" cy="6165732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02311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Mucous membranes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Vary in structure and function</a:t>
            </a:r>
          </a:p>
          <a:p>
            <a:r>
              <a:rPr lang="en-US" dirty="0">
                <a:solidFill>
                  <a:srgbClr val="000000"/>
                </a:solidFill>
              </a:rPr>
              <a:t>Trap and remove foreign particles</a:t>
            </a:r>
          </a:p>
          <a:p>
            <a:r>
              <a:rPr lang="en-US" dirty="0">
                <a:solidFill>
                  <a:srgbClr val="000000"/>
                </a:solidFill>
              </a:rPr>
              <a:t>Protect deeper tissue</a:t>
            </a:r>
          </a:p>
          <a:p>
            <a:r>
              <a:rPr lang="en-US" dirty="0">
                <a:solidFill>
                  <a:srgbClr val="000000"/>
                </a:solidFill>
              </a:rPr>
              <a:t>Absorb food materials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2266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Connective tissue membranes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Connective tissue without epithelium</a:t>
            </a:r>
          </a:p>
          <a:p>
            <a:pPr>
              <a:lnSpc>
                <a:spcPct val="70000"/>
              </a:lnSpc>
            </a:pPr>
            <a:r>
              <a:rPr lang="en-US" dirty="0">
                <a:solidFill>
                  <a:srgbClr val="000000"/>
                </a:solidFill>
              </a:rPr>
              <a:t>Synovial membranes</a:t>
            </a:r>
          </a:p>
          <a:p>
            <a:pPr>
              <a:lnSpc>
                <a:spcPct val="70000"/>
              </a:lnSpc>
            </a:pPr>
            <a:r>
              <a:rPr lang="en-US" dirty="0">
                <a:solidFill>
                  <a:srgbClr val="000000"/>
                </a:solidFill>
              </a:rPr>
              <a:t>Meninges</a:t>
            </a:r>
          </a:p>
          <a:p>
            <a:pPr>
              <a:lnSpc>
                <a:spcPct val="7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Fibrous bands or sheets that support and hold organs</a:t>
            </a:r>
          </a:p>
          <a:p>
            <a:pPr>
              <a:lnSpc>
                <a:spcPct val="70000"/>
              </a:lnSpc>
            </a:pPr>
            <a:r>
              <a:rPr lang="en-US" dirty="0">
                <a:solidFill>
                  <a:srgbClr val="000000"/>
                </a:solidFill>
              </a:rPr>
              <a:t>Superficial (subcutaneous) fascia</a:t>
            </a:r>
          </a:p>
          <a:p>
            <a:pPr>
              <a:lnSpc>
                <a:spcPct val="70000"/>
              </a:lnSpc>
            </a:pPr>
            <a:r>
              <a:rPr lang="en-US" dirty="0">
                <a:solidFill>
                  <a:srgbClr val="000000"/>
                </a:solidFill>
              </a:rPr>
              <a:t>Deep fascia</a:t>
            </a:r>
          </a:p>
          <a:p>
            <a:pPr>
              <a:lnSpc>
                <a:spcPct val="7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Membranes that support organs</a:t>
            </a:r>
          </a:p>
          <a:p>
            <a:pPr>
              <a:lnSpc>
                <a:spcPct val="70000"/>
              </a:lnSpc>
            </a:pPr>
            <a:r>
              <a:rPr lang="en-US" dirty="0">
                <a:solidFill>
                  <a:srgbClr val="000000"/>
                </a:solidFill>
              </a:rPr>
              <a:t>Fibrous pericardium</a:t>
            </a:r>
          </a:p>
          <a:p>
            <a:pPr>
              <a:lnSpc>
                <a:spcPct val="70000"/>
              </a:lnSpc>
            </a:pPr>
            <a:r>
              <a:rPr lang="en-US" dirty="0" err="1">
                <a:solidFill>
                  <a:srgbClr val="000000"/>
                </a:solidFill>
              </a:rPr>
              <a:t>Periosteum</a:t>
            </a: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70000"/>
              </a:lnSpc>
            </a:pPr>
            <a:r>
              <a:rPr lang="en-US" dirty="0">
                <a:solidFill>
                  <a:srgbClr val="000000"/>
                </a:solidFill>
              </a:rPr>
              <a:t>Perichondrium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2366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Tissues and 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Tissues lose elasticity as they age</a:t>
            </a:r>
          </a:p>
          <a:p>
            <a:r>
              <a:rPr lang="en-US" dirty="0">
                <a:solidFill>
                  <a:srgbClr val="000000"/>
                </a:solidFill>
              </a:rPr>
              <a:t>Skin</a:t>
            </a:r>
          </a:p>
          <a:p>
            <a:r>
              <a:rPr lang="en-US" dirty="0">
                <a:solidFill>
                  <a:srgbClr val="000000"/>
                </a:solidFill>
              </a:rPr>
              <a:t>Blood vessels</a:t>
            </a:r>
          </a:p>
          <a:p>
            <a:r>
              <a:rPr lang="en-US" dirty="0">
                <a:solidFill>
                  <a:srgbClr val="000000"/>
                </a:solidFill>
              </a:rPr>
              <a:t>Tendons and ligaments</a:t>
            </a:r>
          </a:p>
          <a:p>
            <a:r>
              <a:rPr lang="en-US" dirty="0">
                <a:solidFill>
                  <a:srgbClr val="000000"/>
                </a:solidFill>
              </a:rPr>
              <a:t>Bones</a:t>
            </a:r>
          </a:p>
          <a:p>
            <a:r>
              <a:rPr lang="en-US">
                <a:solidFill>
                  <a:srgbClr val="000000"/>
                </a:solidFill>
              </a:rPr>
              <a:t>Muscles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055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Epithelial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Forms a protective covering for the body</a:t>
            </a:r>
          </a:p>
          <a:p>
            <a:r>
              <a:rPr lang="en-US" dirty="0">
                <a:solidFill>
                  <a:srgbClr val="000000"/>
                </a:solidFill>
              </a:rPr>
              <a:t>Is the main tissue of outer layer of skin</a:t>
            </a:r>
          </a:p>
          <a:p>
            <a:r>
              <a:rPr lang="en-US" dirty="0">
                <a:solidFill>
                  <a:srgbClr val="000000"/>
                </a:solidFill>
              </a:rPr>
              <a:t>Forms membranes, ducts, and the lining of body cavities and hollow organs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905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Classification epithelial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Classification by shape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Squamous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Cuboidal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Columnar</a:t>
            </a:r>
          </a:p>
          <a:p>
            <a:pPr>
              <a:lnSpc>
                <a:spcPct val="8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Classification by arrangement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Simple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Stratified</a:t>
            </a:r>
          </a:p>
          <a:p>
            <a:pPr>
              <a:lnSpc>
                <a:spcPct val="80000"/>
              </a:lnSpc>
            </a:pPr>
            <a:r>
              <a:rPr lang="en-US" dirty="0" err="1">
                <a:solidFill>
                  <a:srgbClr val="000000"/>
                </a:solidFill>
              </a:rPr>
              <a:t>Pseudostratified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999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 descr="E:\Projects\IRCD\Cohen 9e\Images for PPTs\Resized\11264.fig04.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57200"/>
            <a:ext cx="6029364" cy="5415756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7412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Special functions of epithelial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Traps foreign particles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Mucus-secreting (goblet) cells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Cilia</a:t>
            </a:r>
          </a:p>
          <a:p>
            <a:r>
              <a:rPr lang="en-US" dirty="0">
                <a:solidFill>
                  <a:srgbClr val="000000"/>
                </a:solidFill>
              </a:rPr>
              <a:t>Self-repairs quickly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4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Specialized to produce a substance sent out of a body or tissue.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Exocrine glands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Single cell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Multiple cells 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Endocrine glands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849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Exocrine glands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tubes or ducts to secrete substances.</a:t>
            </a:r>
          </a:p>
          <a:p>
            <a:r>
              <a:rPr lang="en-US" dirty="0" smtClean="0"/>
              <a:t>oil glands</a:t>
            </a:r>
          </a:p>
          <a:p>
            <a:r>
              <a:rPr lang="en-US" dirty="0" smtClean="0"/>
              <a:t>Lacrimal glands</a:t>
            </a:r>
          </a:p>
          <a:p>
            <a:r>
              <a:rPr lang="en-US" dirty="0" smtClean="0"/>
              <a:t>Sweat glands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176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Endocrine glands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secreted through ducts, secreted directly into surrounding fluid</a:t>
            </a:r>
          </a:p>
          <a:p>
            <a:r>
              <a:rPr lang="en-US" dirty="0" smtClean="0"/>
              <a:t>hormones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030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204</TotalTime>
  <Words>413</Words>
  <Application>Microsoft Office PowerPoint</Application>
  <PresentationFormat>On-screen Show (4:3)</PresentationFormat>
  <Paragraphs>151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Apothecary</vt:lpstr>
      <vt:lpstr>Chapter 4</vt:lpstr>
      <vt:lpstr>tissues</vt:lpstr>
      <vt:lpstr>Epithelial tissue</vt:lpstr>
      <vt:lpstr>Classification epithelial tissue</vt:lpstr>
      <vt:lpstr>PowerPoint Presentation</vt:lpstr>
      <vt:lpstr>Special functions of epithelial tissue</vt:lpstr>
      <vt:lpstr>glands</vt:lpstr>
      <vt:lpstr>Exocrine glands</vt:lpstr>
      <vt:lpstr>Endocrine glands</vt:lpstr>
      <vt:lpstr>Connective tissue</vt:lpstr>
      <vt:lpstr>Generalized connective tissue</vt:lpstr>
      <vt:lpstr>Loose ct</vt:lpstr>
      <vt:lpstr>Dense CT</vt:lpstr>
      <vt:lpstr>Structural CT</vt:lpstr>
      <vt:lpstr>Structural ct</vt:lpstr>
      <vt:lpstr>Muscle tissue</vt:lpstr>
      <vt:lpstr>Muscle tissue</vt:lpstr>
      <vt:lpstr>Nervous tissue</vt:lpstr>
      <vt:lpstr>Nervous tissue</vt:lpstr>
      <vt:lpstr>neuron</vt:lpstr>
      <vt:lpstr>neuroglia</vt:lpstr>
      <vt:lpstr>membranes</vt:lpstr>
      <vt:lpstr>Epithelial membranes</vt:lpstr>
      <vt:lpstr>Serous membranes</vt:lpstr>
      <vt:lpstr>PowerPoint Presentation</vt:lpstr>
      <vt:lpstr>Mucous membranes</vt:lpstr>
      <vt:lpstr>Connective tissue membranes</vt:lpstr>
      <vt:lpstr>Tissues and aging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Jamie Batts</dc:creator>
  <cp:lastModifiedBy>Jamie Batts</cp:lastModifiedBy>
  <cp:revision>3</cp:revision>
  <dcterms:created xsi:type="dcterms:W3CDTF">2011-08-05T12:34:30Z</dcterms:created>
  <dcterms:modified xsi:type="dcterms:W3CDTF">2011-08-05T15:59:25Z</dcterms:modified>
</cp:coreProperties>
</file>